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75"/>
  </p:notesMasterIdLst>
  <p:sldIdLst>
    <p:sldId id="275" r:id="rId3"/>
    <p:sldId id="603" r:id="rId4"/>
    <p:sldId id="704" r:id="rId5"/>
    <p:sldId id="723" r:id="rId6"/>
    <p:sldId id="730" r:id="rId7"/>
    <p:sldId id="731" r:id="rId8"/>
    <p:sldId id="735" r:id="rId9"/>
    <p:sldId id="736" r:id="rId10"/>
    <p:sldId id="745" r:id="rId11"/>
    <p:sldId id="726" r:id="rId12"/>
    <p:sldId id="748" r:id="rId13"/>
    <p:sldId id="732" r:id="rId14"/>
    <p:sldId id="749" r:id="rId15"/>
    <p:sldId id="747" r:id="rId16"/>
    <p:sldId id="746" r:id="rId17"/>
    <p:sldId id="751" r:id="rId18"/>
    <p:sldId id="752" r:id="rId19"/>
    <p:sldId id="753" r:id="rId20"/>
    <p:sldId id="754" r:id="rId21"/>
    <p:sldId id="756" r:id="rId22"/>
    <p:sldId id="728" r:id="rId23"/>
    <p:sldId id="719" r:id="rId24"/>
    <p:sldId id="738" r:id="rId25"/>
    <p:sldId id="734" r:id="rId26"/>
    <p:sldId id="799" r:id="rId27"/>
    <p:sldId id="718" r:id="rId28"/>
    <p:sldId id="737" r:id="rId29"/>
    <p:sldId id="800" r:id="rId30"/>
    <p:sldId id="771" r:id="rId31"/>
    <p:sldId id="783" r:id="rId32"/>
    <p:sldId id="785" r:id="rId33"/>
    <p:sldId id="784" r:id="rId34"/>
    <p:sldId id="772" r:id="rId35"/>
    <p:sldId id="776" r:id="rId36"/>
    <p:sldId id="773" r:id="rId37"/>
    <p:sldId id="774" r:id="rId38"/>
    <p:sldId id="775" r:id="rId39"/>
    <p:sldId id="777" r:id="rId40"/>
    <p:sldId id="778" r:id="rId41"/>
    <p:sldId id="779" r:id="rId42"/>
    <p:sldId id="781" r:id="rId43"/>
    <p:sldId id="741" r:id="rId44"/>
    <p:sldId id="395" r:id="rId45"/>
    <p:sldId id="757" r:id="rId46"/>
    <p:sldId id="762" r:id="rId47"/>
    <p:sldId id="758" r:id="rId48"/>
    <p:sldId id="759" r:id="rId49"/>
    <p:sldId id="794" r:id="rId50"/>
    <p:sldId id="796" r:id="rId51"/>
    <p:sldId id="797" r:id="rId52"/>
    <p:sldId id="798" r:id="rId53"/>
    <p:sldId id="724" r:id="rId54"/>
    <p:sldId id="769" r:id="rId55"/>
    <p:sldId id="733" r:id="rId56"/>
    <p:sldId id="740" r:id="rId57"/>
    <p:sldId id="739" r:id="rId58"/>
    <p:sldId id="742" r:id="rId59"/>
    <p:sldId id="760" r:id="rId60"/>
    <p:sldId id="761" r:id="rId61"/>
    <p:sldId id="786" r:id="rId62"/>
    <p:sldId id="787" r:id="rId63"/>
    <p:sldId id="788" r:id="rId64"/>
    <p:sldId id="789" r:id="rId65"/>
    <p:sldId id="790" r:id="rId66"/>
    <p:sldId id="791" r:id="rId67"/>
    <p:sldId id="792" r:id="rId68"/>
    <p:sldId id="793" r:id="rId69"/>
    <p:sldId id="743" r:id="rId70"/>
    <p:sldId id="744" r:id="rId71"/>
    <p:sldId id="763" r:id="rId72"/>
    <p:sldId id="764" r:id="rId73"/>
    <p:sldId id="76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</a:t>
            </a:r>
            <a:r>
              <a:rPr lang="en-US" b="1" dirty="0">
                <a:latin typeface="+mn-lt"/>
              </a:rPr>
              <a:t>downward closure property</a:t>
            </a:r>
            <a:r>
              <a:rPr lang="en-US" dirty="0">
                <a:latin typeface="+mn-lt"/>
              </a:rPr>
              <a:t>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</a:t>
                </a:r>
                <a:r>
                  <a:rPr lang="en-US" b="1" dirty="0">
                    <a:latin typeface="+mn-lt"/>
                  </a:rPr>
                  <a:t>orthogonal to previously selected rows of </a:t>
                </a:r>
                <a:r>
                  <a:rPr lang="en-US" b="1" i="1" dirty="0">
                    <a:latin typeface="+mn-lt"/>
                  </a:rPr>
                  <a:t>R</a:t>
                </a:r>
                <a:r>
                  <a:rPr lang="en-US" b="1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,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904445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904445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Attempts top preserve distance  </a:t>
            </a:r>
          </a:p>
          <a:p>
            <a:r>
              <a:rPr lang="en-US" dirty="0">
                <a:latin typeface="+mn-lt"/>
              </a:rPr>
              <a:t>Association models – next lesson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can be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</a:t>
                </a:r>
                <a:r>
                  <a:rPr lang="en-US" b="1" dirty="0">
                    <a:cs typeface="Segoe UI" panose="020B0502040204020203" pitchFamily="34" charset="0"/>
                  </a:rPr>
                  <a:t>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22594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RBF, with cutoff 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largest eigenvalues and eigenvectors 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 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to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Euclidean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b="1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Simplexes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6998388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 – a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0-simplexes 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the vertices of higher-dimensional simplexes</a:t>
            </a:r>
          </a:p>
          <a:p>
            <a:r>
              <a:rPr lang="en-US" dirty="0">
                <a:cs typeface="Segoe UI" panose="020B0502040204020203" pitchFamily="34" charset="0"/>
              </a:rPr>
              <a:t>0-simplexes are the faces of 1-simplexes </a:t>
            </a:r>
          </a:p>
          <a:p>
            <a:r>
              <a:rPr lang="en-US" dirty="0">
                <a:cs typeface="Segoe UI" panose="020B0502040204020203" pitchFamily="34" charset="0"/>
              </a:rPr>
              <a:t>Join 1-simplexes through common vertices to form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For low-dimensional manifold 0 and 1-simplexes are most important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486502" y="310373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461427" y="265350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431127" y="330882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1670357" y="416705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95B09-FE52-4069-0998-036FF14E9D3E}"/>
              </a:ext>
            </a:extLst>
          </p:cNvPr>
          <p:cNvSpPr/>
          <p:nvPr/>
        </p:nvSpPr>
        <p:spPr>
          <a:xfrm>
            <a:off x="10197737" y="467998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stCxn id="5" idx="7"/>
            <a:endCxn id="8" idx="2"/>
          </p:cNvCxnSpPr>
          <p:nvPr/>
        </p:nvCxnSpPr>
        <p:spPr>
          <a:xfrm flipV="1">
            <a:off x="8593541" y="2713591"/>
            <a:ext cx="867886" cy="4077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</p:cNvCxnSpPr>
          <p:nvPr/>
        </p:nvCxnSpPr>
        <p:spPr>
          <a:xfrm>
            <a:off x="10493829" y="3368911"/>
            <a:ext cx="1194893" cy="7967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9" idx="1"/>
            <a:endCxn id="11" idx="4"/>
          </p:cNvCxnSpPr>
          <p:nvPr/>
        </p:nvCxnSpPr>
        <p:spPr>
          <a:xfrm flipH="1">
            <a:off x="10260439" y="3326422"/>
            <a:ext cx="189053" cy="14737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2"/>
            <a:endCxn id="8" idx="5"/>
          </p:cNvCxnSpPr>
          <p:nvPr/>
        </p:nvCxnSpPr>
        <p:spPr>
          <a:xfrm flipH="1" flipV="1">
            <a:off x="9568466" y="2756080"/>
            <a:ext cx="862661" cy="612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or 5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not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  </a:t>
            </a:r>
          </a:p>
          <a:p>
            <a:r>
              <a:rPr lang="en-US" dirty="0">
                <a:cs typeface="Segoe UI" panose="020B0502040204020203" pitchFamily="34" charset="0"/>
              </a:rPr>
              <a:t>Need to map this graph to a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</a:t>
                </a:r>
                <a:r>
                  <a:rPr lang="en-US" dirty="0" err="1">
                    <a:latin typeface="+mn-lt"/>
                    <a:cs typeface="Segoe UI" panose="020B0502040204020203" pitchFamily="34" charset="0"/>
                  </a:rPr>
                  <a:t>onj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>
                    <a:latin typeface="+mn-lt"/>
                    <a:cs typeface="Segoe UI" panose="020B0502040204020203" pitchFamily="34" charset="0"/>
                  </a:rPr>
                  <a:t>is a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for very high dimensional spaces 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x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y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24655</TotalTime>
  <Words>3863</Words>
  <Application>Microsoft Office PowerPoint</Application>
  <PresentationFormat>Widescreen</PresentationFormat>
  <Paragraphs>696</Paragraphs>
  <Slides>72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1097</cp:revision>
  <dcterms:created xsi:type="dcterms:W3CDTF">2020-07-25T22:15:22Z</dcterms:created>
  <dcterms:modified xsi:type="dcterms:W3CDTF">2024-07-24T03:37:59Z</dcterms:modified>
</cp:coreProperties>
</file>